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3" r:id="rId4"/>
    <p:sldId id="257" r:id="rId5"/>
    <p:sldId id="259" r:id="rId6"/>
    <p:sldId id="260" r:id="rId7"/>
    <p:sldId id="261" r:id="rId8"/>
    <p:sldId id="264" r:id="rId9"/>
    <p:sldId id="265" r:id="rId10"/>
    <p:sldId id="266" r:id="rId11"/>
    <p:sldId id="262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ru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/>
    <p:restoredTop sz="94646"/>
  </p:normalViewPr>
  <p:slideViewPr>
    <p:cSldViewPr snapToGrid="0">
      <p:cViewPr varScale="1">
        <p:scale>
          <a:sx n="108" d="100"/>
          <a:sy n="108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GB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C785A-CF4F-2A4F-AB27-ABB4B17FB25A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GB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GB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DF89D-337C-2546-8439-FEA71A6CEE52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838753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GB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6DF89D-337C-2546-8439-FEA71A6CEE52}" type="slidenum">
              <a:rPr lang="ru-GB" smtClean="0"/>
              <a:t>1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2860008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GB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6DF89D-337C-2546-8439-FEA71A6CEE52}" type="slidenum">
              <a:rPr lang="ru-GB" smtClean="0"/>
              <a:t>3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1897595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A4C6E1-A8BA-FDCC-CED9-BF6AA2E126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A9B4068-41D8-2C7B-C62C-9AAA9ED93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18EE60-1666-DE5F-BBA4-BAC7362D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3F6C013-2BE6-897D-6BC1-35CF4CB2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A73B64-116E-C3AC-2412-87F7FAA72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3760124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80C945-604B-29F6-D132-837BC2CEA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2CDB4A2-C518-B688-9FD3-9232F35AE4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F21C75-FED6-D2B0-4676-A780DC02C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143853-4160-0739-C32C-FA432A7B1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6EDBC2-E9B2-8FAE-CE3D-4C8753313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2166788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D28635C-6FC4-0C07-853E-E15485ACDD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7402BC4-20DB-450C-9EAF-00D9676D4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BEADEA-1249-E6BD-F14C-56211A848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3B0470-A263-9722-FB16-AAEA5A97D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8D1A18-A58B-193B-F736-B67822F82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258702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C9336F-7049-2648-362E-B3328D083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F24F1-5316-246B-555F-7F4D4CEA6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4E32711-070D-3028-C5F9-208709110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AF8336-8683-CCAC-8196-AE8F63D7C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941E17-34EF-A370-8DD5-3CBF5717C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193457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82E717-4656-1A8B-21C8-1164DB821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BB25E2-4E31-5C1D-8DB5-78973B10A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0D6DF1-547B-F445-3046-41AAFBEFA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60E808-CDC2-9C52-ED3C-4C8564E13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4DC2AF-350E-8E6D-4192-1EA2D31D1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390443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16B091-4F25-3586-2C73-6733BB065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E952EC-D052-43D0-28BA-D0D344A9A2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6303B29-9B1A-5BF8-3A1F-E5BD37598A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E0060F3-8E38-D6D0-D82B-16B704C24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2426985-DBE6-4D88-5B5B-AFD261C70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2E7871C-5BFA-1B9A-841A-D29678DB5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2358548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F7E152-27E8-F5A3-5A8B-DE8F65EE4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14610B-52E0-A617-38C3-B2220EC3C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98DEFD8-BD2C-FDEB-00A0-708E7BCD6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458C71-53A4-0E2C-13C3-17CC5909C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9437CF6-6C35-8320-AE54-53CDD30A8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96B8569-D679-35F8-C2E9-6C01F657A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F25E9BD-40B9-ADBD-530B-6727B1B81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B009F39-DF28-ED09-089B-88E566943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270744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9F8FD9-DBE0-18B2-AA7D-182FD8C3C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3152609-7660-92AD-EF55-A6F52ACC5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341E5A-D0EE-D527-815C-5914AFC7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8624C32-4A9B-ECBF-BAEF-114721A85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3546298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45E8324-EFA1-C35A-2971-248F7ED47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0DC996A-8444-A0CA-6D62-C0EF8A342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BDF6852-9D9C-E5BB-E3C5-237C32E9D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2242474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500368-198C-B1FE-609A-8732E08B1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A28EF6-0BCD-170F-2A2B-A99718BE5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067CB87-520E-998F-411C-7D975F3041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3995A0-F4C4-FF18-912B-4733FB3BD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73C3733-5DFB-FD4E-95F2-A63AB4C03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C2FAD20-6CCF-0B1D-B223-AE90769B4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946739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8F2CF9-5C53-820A-C51F-568ADA783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80E6E5D-C097-5154-FD34-B7FE079E27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GB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C91CF8F-2AE0-D2BF-0CFE-C371026CCB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7CBFC1-DE05-4674-C487-3AF184B2A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0ACFE7-E19C-0F1D-7248-BF3E3D152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GB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08BA55F-F062-B8E9-EE68-15DDC6B3E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58325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287285-B7DF-56D3-AC6B-C27FF85F3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GB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52907EF-7EF2-747F-13FC-6FB837970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GB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9716B1-6D53-3475-6F19-905099382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E34490-7711-2647-814E-44076ACC66CB}" type="datetimeFigureOut">
              <a:rPr lang="ru-GB" smtClean="0"/>
              <a:t>06/02/2026</a:t>
            </a:fld>
            <a:endParaRPr lang="ru-GB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0677B0-D29A-33C0-C670-C4FB82C61C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GB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CC5E88-7753-9632-DA14-9565E9281D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4A40C5-C55D-E84F-8BB0-13A80952AB1C}" type="slidenum">
              <a:rPr lang="ru-GB" smtClean="0"/>
              <a:t>‹#›</a:t>
            </a:fld>
            <a:endParaRPr lang="ru-GB"/>
          </a:p>
        </p:txBody>
      </p:sp>
    </p:spTree>
    <p:extLst>
      <p:ext uri="{BB962C8B-B14F-4D97-AF65-F5344CB8AC3E}">
        <p14:creationId xmlns:p14="http://schemas.microsoft.com/office/powerpoint/2010/main" val="3940801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156CEC-1379-DE13-CD28-CA0E7861DC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GB" b="1" dirty="0"/>
              <a:t>Линейная регрессия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61B2F3-A611-C94B-237F-FB5B716B2A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GB" dirty="0"/>
              <a:t>Семинар 2</a:t>
            </a:r>
          </a:p>
        </p:txBody>
      </p:sp>
    </p:spTree>
    <p:extLst>
      <p:ext uri="{BB962C8B-B14F-4D97-AF65-F5344CB8AC3E}">
        <p14:creationId xmlns:p14="http://schemas.microsoft.com/office/powerpoint/2010/main" val="4033294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162FF-68C4-7121-536C-C8382C1E6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4BE226-B934-9BEC-BE89-855A7777F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Движемся к модели</a:t>
            </a:r>
            <a:endParaRPr lang="ru-GB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C237654-2D3C-5824-B750-4AF7B64B2550}"/>
              </a:ext>
            </a:extLst>
          </p:cNvPr>
          <p:cNvSpPr/>
          <p:nvPr/>
        </p:nvSpPr>
        <p:spPr>
          <a:xfrm>
            <a:off x="5676405" y="4001984"/>
            <a:ext cx="5213268" cy="6293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GB"/>
          </a:p>
        </p:txBody>
      </p:sp>
      <p:pic>
        <p:nvPicPr>
          <p:cNvPr id="4" name="Рисунок 3" descr="Изображение выглядит как текст, снимок экрана, Шрифт, Прямоугольни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CCCE2FC8-8893-EB2D-206C-2828E69AC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90687"/>
            <a:ext cx="8871715" cy="4372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138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DB479-B79D-35E2-50E4-7488C9B45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A49AC2-13A0-81E1-4179-1F4D26E7E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Линейная модель</a:t>
            </a:r>
            <a:endParaRPr lang="ru-GB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D794264-3A7B-2E62-9E88-42690B2A2D37}"/>
              </a:ext>
            </a:extLst>
          </p:cNvPr>
          <p:cNvSpPr/>
          <p:nvPr/>
        </p:nvSpPr>
        <p:spPr>
          <a:xfrm>
            <a:off x="5676405" y="4001984"/>
            <a:ext cx="5213268" cy="6293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7">
                <a:extLst>
                  <a:ext uri="{FF2B5EF4-FFF2-40B4-BE49-F238E27FC236}">
                    <a16:creationId xmlns:a16="http://schemas.microsoft.com/office/drawing/2014/main" id="{1C17D26B-AB57-DC02-5330-8F078A36EA2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846335"/>
                <a:ext cx="10162735" cy="341378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a</a:t>
                </a:r>
                <a:r>
                  <a:rPr lang="en-US" dirty="0"/>
                  <a:t> – </a:t>
                </a:r>
                <a:r>
                  <a:rPr lang="ru-RU" dirty="0"/>
                  <a:t>модель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- </a:t>
                </a:r>
                <a:r>
                  <a:rPr lang="ru-RU" dirty="0"/>
                  <a:t>веса модели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dirty="0"/>
                  <a:t> - </a:t>
                </a:r>
                <a:r>
                  <a:rPr lang="ru-RU" dirty="0"/>
                  <a:t>признаки, фичи</a:t>
                </a:r>
                <a:r>
                  <a:rPr lang="en-US" dirty="0"/>
                  <a:t> </a:t>
                </a:r>
                <a:endParaRPr lang="ru-RU" dirty="0"/>
              </a:p>
              <a:p>
                <a:pPr marL="0" indent="0">
                  <a:buNone/>
                </a:pPr>
                <a:r>
                  <a:rPr lang="en-US" b="1" dirty="0"/>
                  <a:t>d</a:t>
                </a:r>
                <a:r>
                  <a:rPr lang="en-US" dirty="0"/>
                  <a:t> – </a:t>
                </a:r>
                <a:r>
                  <a:rPr lang="ru-RU" dirty="0"/>
                  <a:t>кол-во признаков, фичей</a:t>
                </a:r>
              </a:p>
            </p:txBody>
          </p:sp>
        </mc:Choice>
        <mc:Fallback xmlns="">
          <p:sp>
            <p:nvSpPr>
              <p:cNvPr id="8" name="Объект 7">
                <a:extLst>
                  <a:ext uri="{FF2B5EF4-FFF2-40B4-BE49-F238E27FC236}">
                    <a16:creationId xmlns:a16="http://schemas.microsoft.com/office/drawing/2014/main" id="{1C17D26B-AB57-DC02-5330-8F078A36EA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846335"/>
                <a:ext cx="10162735" cy="3413787"/>
              </a:xfrm>
              <a:blipFill>
                <a:blip r:embed="rId2"/>
                <a:stretch>
                  <a:fillRect l="-1248" t="-2974"/>
                </a:stretch>
              </a:blipFill>
            </p:spPr>
            <p:txBody>
              <a:bodyPr/>
              <a:lstStyle/>
              <a:p>
                <a:r>
                  <a:rPr lang="ru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Рисунок 9" descr="Изображение выглядит как текст, Шрифт, линия, снимок экран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D09A47E7-64D7-B5DA-0407-86C5E034C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822" y="1690688"/>
            <a:ext cx="5107745" cy="117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430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FA698A-0A6B-237F-395C-C05D61951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модели</a:t>
            </a:r>
            <a:endParaRPr lang="ru-GB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3F7BFC-293F-57B9-0E0C-B41A4EACB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GB" b="1" dirty="0"/>
              <a:t>Подбор оптимальных весов модели, при которых качество будет наилучшим.</a:t>
            </a:r>
          </a:p>
          <a:p>
            <a:pPr marL="0" indent="0">
              <a:buNone/>
            </a:pPr>
            <a:endParaRPr lang="ru-GB" b="1" dirty="0"/>
          </a:p>
          <a:p>
            <a:pPr marL="0" indent="0">
              <a:buNone/>
            </a:pPr>
            <a:r>
              <a:rPr lang="ru-GB" b="1" dirty="0"/>
              <a:t>Как определить качество?</a:t>
            </a:r>
          </a:p>
          <a:p>
            <a:pPr marL="0" indent="0">
              <a:buNone/>
            </a:pPr>
            <a:endParaRPr lang="ru-GB" b="1" dirty="0"/>
          </a:p>
        </p:txBody>
      </p:sp>
    </p:spTree>
    <p:extLst>
      <p:ext uri="{BB962C8B-B14F-4D97-AF65-F5344CB8AC3E}">
        <p14:creationId xmlns:p14="http://schemas.microsoft.com/office/powerpoint/2010/main" val="740829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978AF-E798-95FA-DE3B-3360B51B5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464456-3167-3144-1672-16AF786C1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модели</a:t>
            </a:r>
            <a:endParaRPr lang="ru-GB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1E33D5-9573-886F-2A61-05553933D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GB" b="1" dirty="0"/>
              <a:t>Функция потерь</a:t>
            </a:r>
          </a:p>
          <a:p>
            <a:pPr marL="0" indent="0">
              <a:buNone/>
            </a:pPr>
            <a:r>
              <a:rPr lang="ru-GB" dirty="0"/>
              <a:t>Модель сделала предсказание.</a:t>
            </a:r>
          </a:p>
          <a:p>
            <a:pPr marL="0" indent="0">
              <a:buNone/>
            </a:pPr>
            <a:r>
              <a:rPr lang="ru-GB" dirty="0"/>
              <a:t>Чем больше значение функции потерь, тем сильнее модель ошиблась в своем предсказании.</a:t>
            </a:r>
          </a:p>
          <a:p>
            <a:pPr marL="0" indent="0">
              <a:buNone/>
            </a:pPr>
            <a:r>
              <a:rPr lang="ru-GB" b="1" dirty="0"/>
              <a:t>Функция потерь оценивает качество предсказания на одном объекте.</a:t>
            </a:r>
          </a:p>
          <a:p>
            <a:pPr marL="0" indent="0">
              <a:buNone/>
            </a:pPr>
            <a:endParaRPr lang="ru-GB" b="1" dirty="0"/>
          </a:p>
          <a:p>
            <a:pPr marL="0" indent="0">
              <a:buNone/>
            </a:pPr>
            <a:r>
              <a:rPr lang="ru-GB" b="1" dirty="0"/>
              <a:t>Какие вам известны функции потерь</a:t>
            </a:r>
            <a:r>
              <a:rPr lang="en-US" b="1" dirty="0"/>
              <a:t> </a:t>
            </a:r>
            <a:r>
              <a:rPr lang="ru-RU" b="1" dirty="0"/>
              <a:t>для задачи регрессии</a:t>
            </a:r>
            <a:r>
              <a:rPr lang="ru-GB" b="1" dirty="0"/>
              <a:t>?</a:t>
            </a:r>
          </a:p>
          <a:p>
            <a:pPr marL="0" indent="0">
              <a:buNone/>
            </a:pPr>
            <a:endParaRPr lang="ru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B051E9-7BD6-7036-69A1-0DCE979F9DBE}"/>
              </a:ext>
            </a:extLst>
          </p:cNvPr>
          <p:cNvSpPr txBox="1"/>
          <p:nvPr/>
        </p:nvSpPr>
        <p:spPr>
          <a:xfrm>
            <a:off x="838200" y="5888603"/>
            <a:ext cx="2465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GB" dirty="0"/>
              <a:t>* </a:t>
            </a:r>
            <a:r>
              <a:rPr lang="ru-RU" dirty="0"/>
              <a:t>М</a:t>
            </a:r>
            <a:r>
              <a:rPr lang="ru-GB" dirty="0"/>
              <a:t>б напишу на доске</a:t>
            </a:r>
          </a:p>
        </p:txBody>
      </p:sp>
    </p:spTree>
    <p:extLst>
      <p:ext uri="{BB962C8B-B14F-4D97-AF65-F5344CB8AC3E}">
        <p14:creationId xmlns:p14="http://schemas.microsoft.com/office/powerpoint/2010/main" val="573401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FEBDF-3778-F51F-A6C2-55D041680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EA128F-46A6-BFD6-4B74-C69C390B8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Обучение модели</a:t>
            </a:r>
            <a:endParaRPr lang="ru-GB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524FF2-DFF8-B787-3724-EBC8BC3BD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73243"/>
          </a:xfrm>
        </p:spPr>
        <p:txBody>
          <a:bodyPr/>
          <a:lstStyle/>
          <a:p>
            <a:pPr marL="0" indent="0">
              <a:buNone/>
            </a:pPr>
            <a:endParaRPr lang="ru-GB" b="1" dirty="0"/>
          </a:p>
          <a:p>
            <a:pPr marL="0" indent="0">
              <a:buNone/>
            </a:pPr>
            <a:endParaRPr lang="ru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64C513-50F2-540D-D134-BB019F1BB482}"/>
              </a:ext>
            </a:extLst>
          </p:cNvPr>
          <p:cNvSpPr txBox="1"/>
          <p:nvPr/>
        </p:nvSpPr>
        <p:spPr>
          <a:xfrm>
            <a:off x="838200" y="1906597"/>
            <a:ext cx="10490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GB" sz="2800" b="1" dirty="0"/>
              <a:t>Функционал ошибки </a:t>
            </a:r>
            <a:r>
              <a:rPr lang="ru-GB" sz="2800" dirty="0"/>
              <a:t>– для выборки.</a:t>
            </a:r>
          </a:p>
          <a:p>
            <a:r>
              <a:rPr lang="ru-GB" sz="2800" dirty="0"/>
              <a:t>При обучении модели мы минимизируем функционал ошибки.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C67FA9-52C8-15EE-C66E-2B34737D82BB}"/>
              </a:ext>
            </a:extLst>
          </p:cNvPr>
          <p:cNvSpPr txBox="1"/>
          <p:nvPr/>
        </p:nvSpPr>
        <p:spPr>
          <a:xfrm>
            <a:off x="838200" y="5888603"/>
            <a:ext cx="2465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GB" dirty="0"/>
              <a:t>* </a:t>
            </a:r>
            <a:r>
              <a:rPr lang="ru-RU" dirty="0"/>
              <a:t>М</a:t>
            </a:r>
            <a:r>
              <a:rPr lang="ru-GB" dirty="0"/>
              <a:t>б напишу на доске</a:t>
            </a:r>
          </a:p>
        </p:txBody>
      </p:sp>
      <p:pic>
        <p:nvPicPr>
          <p:cNvPr id="9" name="Рисунок 8" descr="Изображение выглядит как Шрифт, текст, белый, линия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EA63BF71-50B0-9CAC-452D-C7C06D27E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2847149"/>
            <a:ext cx="5232400" cy="12319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BD417F3-AD84-8EF6-9A9B-2059E3CF2A3A}"/>
              </a:ext>
            </a:extLst>
          </p:cNvPr>
          <p:cNvSpPr txBox="1"/>
          <p:nvPr/>
        </p:nvSpPr>
        <p:spPr>
          <a:xfrm>
            <a:off x="753826" y="4518315"/>
            <a:ext cx="834391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Функция потерь </a:t>
            </a:r>
            <a:r>
              <a:rPr lang="ru-RU" sz="2800" dirty="0"/>
              <a:t>оценивает качество предсказания на одном объекте.</a:t>
            </a:r>
          </a:p>
        </p:txBody>
      </p:sp>
    </p:spTree>
    <p:extLst>
      <p:ext uri="{BB962C8B-B14F-4D97-AF65-F5344CB8AC3E}">
        <p14:creationId xmlns:p14="http://schemas.microsoft.com/office/powerpoint/2010/main" val="3978223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A75F0-176C-49FE-155F-2DC9FE515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6C2A45-AF0F-11DD-6B6C-6372408E6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Переобучение</a:t>
            </a:r>
            <a:endParaRPr lang="ru-GB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153DA5-C5C0-0CF9-3139-C02E73BCB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6866"/>
            <a:ext cx="10515600" cy="4005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Переобучение</a:t>
            </a:r>
            <a:r>
              <a:rPr lang="ru-RU" dirty="0"/>
              <a:t> - это явление, при котором модель слишком точно адаптируется к обучающим данным, теряя при этом способность к обобщению на новых данных. </a:t>
            </a:r>
          </a:p>
          <a:p>
            <a:pPr marL="0" indent="0">
              <a:buNone/>
            </a:pPr>
            <a:r>
              <a:rPr lang="ru-RU" dirty="0"/>
              <a:t>Отследить переобучение можно, сравнивая качество модели на обучающем наборе данных и на </a:t>
            </a:r>
            <a:r>
              <a:rPr lang="ru-RU" dirty="0" err="1"/>
              <a:t>валидационном</a:t>
            </a:r>
            <a:r>
              <a:rPr lang="ru-RU" dirty="0"/>
              <a:t>/тестовом наборе. </a:t>
            </a:r>
          </a:p>
          <a:p>
            <a:pPr marL="0" indent="0">
              <a:buNone/>
            </a:pPr>
            <a:r>
              <a:rPr lang="ru-RU" dirty="0"/>
              <a:t>Разрыв в производительности указывает на переобучение.</a:t>
            </a:r>
          </a:p>
        </p:txBody>
      </p:sp>
    </p:spTree>
    <p:extLst>
      <p:ext uri="{BB962C8B-B14F-4D97-AF65-F5344CB8AC3E}">
        <p14:creationId xmlns:p14="http://schemas.microsoft.com/office/powerpoint/2010/main" val="690682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CA3E7-582D-B9A0-F41E-681B83B3F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C69658-D290-9B75-EBE6-5399815E0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Переобучение</a:t>
            </a:r>
            <a:endParaRPr lang="ru-GB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60AB0B-450D-3905-C9BC-A9FAFB74E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6866"/>
            <a:ext cx="5550725" cy="38270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effectLst/>
                <a:latin typeface="+mj-lt"/>
              </a:rPr>
              <a:t>Признаки переобучения:</a:t>
            </a:r>
          </a:p>
          <a:p>
            <a:pPr>
              <a:buFontTx/>
              <a:buChar char="-"/>
            </a:pPr>
            <a:r>
              <a:rPr lang="ru-RU" dirty="0">
                <a:latin typeface="+mj-lt"/>
              </a:rPr>
              <a:t>Ошибка на тесте сильно выше, чем на </a:t>
            </a:r>
            <a:r>
              <a:rPr lang="ru-RU" dirty="0" err="1">
                <a:latin typeface="+mj-lt"/>
              </a:rPr>
              <a:t>трейне</a:t>
            </a:r>
            <a:endParaRPr lang="ru-RU" dirty="0">
              <a:effectLst/>
              <a:latin typeface="+mj-lt"/>
            </a:endParaRPr>
          </a:p>
          <a:p>
            <a:pPr>
              <a:buFontTx/>
              <a:buChar char="-"/>
            </a:pPr>
            <a:r>
              <a:rPr lang="ru-RU" dirty="0">
                <a:effectLst/>
                <a:latin typeface="+mj-lt"/>
              </a:rPr>
              <a:t>Большие веса при признаках</a:t>
            </a:r>
          </a:p>
          <a:p>
            <a:pPr marL="0" indent="0">
              <a:buNone/>
            </a:pPr>
            <a:endParaRPr lang="ru-RU" dirty="0">
              <a:effectLst/>
              <a:latin typeface="+mj-lt"/>
            </a:endParaRPr>
          </a:p>
          <a:p>
            <a:pPr marL="0" indent="0">
              <a:buNone/>
            </a:pPr>
            <a:endParaRPr lang="ru-GB" dirty="0"/>
          </a:p>
        </p:txBody>
      </p:sp>
      <p:pic>
        <p:nvPicPr>
          <p:cNvPr id="5" name="Рисунок 4" descr="Изображение выглядит как линия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F99247C8-CDB0-ACF6-D1AC-4DEC251B8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031" y="1516866"/>
            <a:ext cx="3784270" cy="419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19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482CE-48B3-E6B0-6FD8-F1FC6E315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F1CBBD-4444-F78F-F403-D0BBD325D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Переобучение</a:t>
            </a:r>
            <a:endParaRPr lang="ru-GB" dirty="0"/>
          </a:p>
        </p:txBody>
      </p:sp>
      <p:pic>
        <p:nvPicPr>
          <p:cNvPr id="6" name="Рисунок 5" descr="Изображение выглядит как текст, Шрифт, снимок экрана, число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F4CDC401-8F2B-49EF-E5F1-7C68650F3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70053"/>
            <a:ext cx="8319377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952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9EB81-CD0B-60DE-D8DA-43934D12A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A32149-2BA6-FD5F-43E2-70E400AB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</a:t>
            </a:r>
            <a:endParaRPr lang="ru-GB" dirty="0"/>
          </a:p>
        </p:txBody>
      </p:sp>
      <p:pic>
        <p:nvPicPr>
          <p:cNvPr id="5" name="Объект 4" descr="Изображение выглядит как текст, снимок экран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5EA9F24-C6E4-C784-0499-7FB8835F8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08209"/>
            <a:ext cx="10423630" cy="4979770"/>
          </a:xfr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D2A838B-E78B-4071-7ABA-099FC2EB28EA}"/>
              </a:ext>
            </a:extLst>
          </p:cNvPr>
          <p:cNvSpPr/>
          <p:nvPr/>
        </p:nvSpPr>
        <p:spPr>
          <a:xfrm>
            <a:off x="5842659" y="3728850"/>
            <a:ext cx="5047013" cy="118753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GB" dirty="0">
                <a:solidFill>
                  <a:schemeClr val="tx1"/>
                </a:solidFill>
              </a:rPr>
              <a:t>Если уже есть какое-то правило</a:t>
            </a:r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ru-RU" dirty="0">
                <a:solidFill>
                  <a:schemeClr val="tx1"/>
                </a:solidFill>
              </a:rPr>
              <a:t>функция, которая описывает объект и решает данную проблему, то машинное обучение здесь не нужно</a:t>
            </a:r>
            <a:endParaRPr lang="ru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369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22F987-059D-158D-3322-5C5B35C77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52FCCF-D555-B043-6670-135692111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</a:t>
            </a:r>
            <a:endParaRPr lang="ru-GB" dirty="0"/>
          </a:p>
        </p:txBody>
      </p:sp>
      <p:pic>
        <p:nvPicPr>
          <p:cNvPr id="8" name="Рисунок 7" descr="Изображение выглядит как текст, снимок экрана, Шрифт, число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49A395AD-92A8-F3E3-B351-204492E63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7"/>
            <a:ext cx="8721436" cy="482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52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A8419-F7BD-A6C5-B02B-2922D1960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</a:t>
            </a:r>
            <a:endParaRPr lang="ru-GB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71BFBC0-5C8A-9DCA-C546-FD63368460CA}"/>
              </a:ext>
            </a:extLst>
          </p:cNvPr>
          <p:cNvSpPr/>
          <p:nvPr/>
        </p:nvSpPr>
        <p:spPr>
          <a:xfrm>
            <a:off x="5676405" y="4001984"/>
            <a:ext cx="5213268" cy="6293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GB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FA383633-DBEE-979E-3CB9-9D2C7D7A7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62735" cy="4351338"/>
          </a:xfrm>
        </p:spPr>
        <p:txBody>
          <a:bodyPr/>
          <a:lstStyle/>
          <a:p>
            <a:pPr marL="0" indent="0">
              <a:buNone/>
            </a:pPr>
            <a:r>
              <a:rPr lang="ru-GB" b="1" dirty="0"/>
              <a:t>Задача: </a:t>
            </a:r>
            <a:r>
              <a:rPr lang="ru-GB" dirty="0"/>
              <a:t>Хотим предсказать какую оценку за МО-1 получит каждый студент.</a:t>
            </a:r>
          </a:p>
          <a:p>
            <a:pPr marL="0" indent="0">
              <a:buNone/>
            </a:pPr>
            <a:r>
              <a:rPr lang="ru-GB" b="1" dirty="0"/>
              <a:t>Объект (то для чего мы делаем прогноз): </a:t>
            </a:r>
            <a:r>
              <a:rPr lang="ru-GB" dirty="0"/>
              <a:t>Студент</a:t>
            </a:r>
          </a:p>
          <a:p>
            <a:pPr marL="0" indent="0">
              <a:buNone/>
            </a:pPr>
            <a:r>
              <a:rPr lang="ru-GB" b="1" dirty="0"/>
              <a:t>Целевая переменная</a:t>
            </a:r>
            <a:r>
              <a:rPr lang="en-US" b="1" dirty="0"/>
              <a:t>, </a:t>
            </a:r>
            <a:r>
              <a:rPr lang="ru-GB" b="1" dirty="0"/>
              <a:t>таргет </a:t>
            </a:r>
            <a:r>
              <a:rPr lang="en-US" b="1" dirty="0"/>
              <a:t>(</a:t>
            </a:r>
            <a:r>
              <a:rPr lang="ru-RU" b="1" dirty="0"/>
              <a:t>то что предсказываем</a:t>
            </a:r>
            <a:r>
              <a:rPr lang="en-US" b="1" dirty="0"/>
              <a:t>)</a:t>
            </a:r>
            <a:r>
              <a:rPr lang="ru-GB" b="1" dirty="0"/>
              <a:t>: </a:t>
            </a:r>
            <a:r>
              <a:rPr lang="ru-GB" dirty="0"/>
              <a:t>Оценка за МО-1</a:t>
            </a:r>
          </a:p>
        </p:txBody>
      </p:sp>
      <p:pic>
        <p:nvPicPr>
          <p:cNvPr id="10" name="Рисунок 9" descr="Изображение выглядит как Человеческое лицо, текст, плакат, челове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EF01647B-65D1-BDA5-880F-B52F1B8BC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522" y="3892548"/>
            <a:ext cx="2778956" cy="277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615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58A8AC-6A85-A061-B00E-7EA749D8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GB" dirty="0"/>
              <a:t>БАЗА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ECA09DC3-E48F-C6F8-4202-2C000DA0D3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327908"/>
              </p:ext>
            </p:extLst>
          </p:nvPr>
        </p:nvGraphicFramePr>
        <p:xfrm>
          <a:off x="838200" y="1816945"/>
          <a:ext cx="9754772" cy="28957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77386">
                  <a:extLst>
                    <a:ext uri="{9D8B030D-6E8A-4147-A177-3AD203B41FA5}">
                      <a16:colId xmlns:a16="http://schemas.microsoft.com/office/drawing/2014/main" val="715903353"/>
                    </a:ext>
                  </a:extLst>
                </a:gridCol>
                <a:gridCol w="4877386">
                  <a:extLst>
                    <a:ext uri="{9D8B030D-6E8A-4147-A177-3AD203B41FA5}">
                      <a16:colId xmlns:a16="http://schemas.microsoft.com/office/drawing/2014/main" val="2566828265"/>
                    </a:ext>
                  </a:extLst>
                </a:gridCol>
              </a:tblGrid>
              <a:tr h="579146">
                <a:tc>
                  <a:txBody>
                    <a:bodyPr/>
                    <a:lstStyle/>
                    <a:p>
                      <a:r>
                        <a:rPr lang="ru-GB" b="1" dirty="0"/>
                        <a:t>Сущность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b="1" dirty="0"/>
                        <a:t>Обозначение</a:t>
                      </a:r>
                      <a:endParaRPr lang="ru-GB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977745"/>
                  </a:ext>
                </a:extLst>
              </a:tr>
              <a:tr h="579146">
                <a:tc>
                  <a:txBody>
                    <a:bodyPr/>
                    <a:lstStyle/>
                    <a:p>
                      <a:r>
                        <a:rPr lang="ru-GB" dirty="0"/>
                        <a:t>Объект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endParaRPr lang="ru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051855"/>
                  </a:ext>
                </a:extLst>
              </a:tr>
              <a:tr h="579146">
                <a:tc>
                  <a:txBody>
                    <a:bodyPr/>
                    <a:lstStyle/>
                    <a:p>
                      <a:r>
                        <a:rPr lang="ru-RU" dirty="0"/>
                        <a:t>Целевая переменная, </a:t>
                      </a:r>
                      <a:r>
                        <a:rPr lang="ru-RU" dirty="0" err="1"/>
                        <a:t>таргет</a:t>
                      </a:r>
                      <a:r>
                        <a:rPr lang="ru-RU" dirty="0"/>
                        <a:t> </a:t>
                      </a:r>
                      <a:endParaRPr lang="ru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  <a:endParaRPr lang="ru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7450165"/>
                  </a:ext>
                </a:extLst>
              </a:tr>
              <a:tr h="579146">
                <a:tc>
                  <a:txBody>
                    <a:bodyPr/>
                    <a:lstStyle/>
                    <a:p>
                      <a:r>
                        <a:rPr lang="ru-GB" dirty="0"/>
                        <a:t>Множество объектов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endParaRPr lang="ru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244144"/>
                  </a:ext>
                </a:extLst>
              </a:tr>
              <a:tr h="579146">
                <a:tc>
                  <a:txBody>
                    <a:bodyPr/>
                    <a:lstStyle/>
                    <a:p>
                      <a:r>
                        <a:rPr lang="ru-GB" dirty="0"/>
                        <a:t>Множество ответов, таргетов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  <a:endParaRPr lang="ru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782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9299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719D4-22C5-DB90-48DB-6FD9E823C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2B8059-980C-EFC7-D996-3B8DAB06F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</a:t>
            </a:r>
            <a:endParaRPr lang="ru-GB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5A6EE75-8170-6DC1-7C07-1C9347C48931}"/>
              </a:ext>
            </a:extLst>
          </p:cNvPr>
          <p:cNvSpPr/>
          <p:nvPr/>
        </p:nvSpPr>
        <p:spPr>
          <a:xfrm>
            <a:off x="5676405" y="4001984"/>
            <a:ext cx="5213268" cy="6293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GB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994A2F5E-63B4-73FC-7F52-C502C9088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865"/>
            <a:ext cx="10162735" cy="480025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GB" b="1" dirty="0"/>
              <a:t>Как мы сделаем прогноз по объекту?</a:t>
            </a:r>
          </a:p>
          <a:p>
            <a:pPr marL="0" indent="0">
              <a:buNone/>
            </a:pPr>
            <a:r>
              <a:rPr lang="ru-GB" b="1" dirty="0"/>
              <a:t>Что такое признаки, фичи объекта?</a:t>
            </a:r>
          </a:p>
          <a:p>
            <a:pPr marL="0" indent="0">
              <a:buNone/>
            </a:pPr>
            <a:endParaRPr lang="ru-GB" b="1" dirty="0"/>
          </a:p>
          <a:p>
            <a:pPr marL="0" indent="0">
              <a:buNone/>
            </a:pPr>
            <a:r>
              <a:rPr lang="ru-GB" b="1" dirty="0"/>
              <a:t>Признаки </a:t>
            </a:r>
            <a:r>
              <a:rPr lang="ru-GB" dirty="0"/>
              <a:t>– характеристики, описание объекта</a:t>
            </a:r>
          </a:p>
          <a:p>
            <a:pPr marL="0" indent="0">
              <a:buNone/>
            </a:pPr>
            <a:r>
              <a:rPr lang="ru-GB" b="1" dirty="0"/>
              <a:t>Пример:</a:t>
            </a:r>
          </a:p>
          <a:p>
            <a:pPr marL="0" indent="0">
              <a:buNone/>
            </a:pPr>
            <a:r>
              <a:rPr lang="ru-GB" b="1" dirty="0"/>
              <a:t>Объект - </a:t>
            </a:r>
            <a:r>
              <a:rPr lang="ru-GB" dirty="0"/>
              <a:t>Студент</a:t>
            </a:r>
          </a:p>
          <a:p>
            <a:pPr marL="0" indent="0">
              <a:buNone/>
            </a:pPr>
            <a:r>
              <a:rPr lang="ru-GB" b="1" dirty="0"/>
              <a:t>Признаки, фичи:</a:t>
            </a:r>
          </a:p>
          <a:p>
            <a:pPr>
              <a:buFontTx/>
              <a:buChar char="-"/>
            </a:pPr>
            <a:r>
              <a:rPr lang="ru-RU" dirty="0"/>
              <a:t>П</a:t>
            </a:r>
            <a:r>
              <a:rPr lang="ru-GB" dirty="0"/>
              <a:t>ол</a:t>
            </a:r>
          </a:p>
          <a:p>
            <a:pPr>
              <a:buFontTx/>
              <a:buChar char="-"/>
            </a:pPr>
            <a:r>
              <a:rPr lang="ru-GB" dirty="0"/>
              <a:t>Средняя оценка за прошлый семестр</a:t>
            </a:r>
          </a:p>
          <a:p>
            <a:pPr>
              <a:buFontTx/>
              <a:buChar char="-"/>
            </a:pPr>
            <a:r>
              <a:rPr lang="ru-RU" dirty="0"/>
              <a:t>О</a:t>
            </a:r>
            <a:r>
              <a:rPr lang="ru-GB" dirty="0"/>
              <a:t>ценки в школе</a:t>
            </a:r>
          </a:p>
          <a:p>
            <a:pPr>
              <a:buFontTx/>
              <a:buChar char="-"/>
            </a:pPr>
            <a:r>
              <a:rPr lang="ru-RU" dirty="0"/>
              <a:t>О</a:t>
            </a:r>
            <a:r>
              <a:rPr lang="ru-GB" dirty="0"/>
              <a:t>пыт в МЛ</a:t>
            </a:r>
          </a:p>
          <a:p>
            <a:pPr>
              <a:buFontTx/>
              <a:buChar char="-"/>
            </a:pPr>
            <a:r>
              <a:rPr lang="ru-RU" dirty="0"/>
              <a:t>И</a:t>
            </a:r>
            <a:r>
              <a:rPr lang="ru-GB" dirty="0"/>
              <a:t> т.д.</a:t>
            </a:r>
          </a:p>
        </p:txBody>
      </p:sp>
    </p:spTree>
    <p:extLst>
      <p:ext uri="{BB962C8B-B14F-4D97-AF65-F5344CB8AC3E}">
        <p14:creationId xmlns:p14="http://schemas.microsoft.com/office/powerpoint/2010/main" val="3520439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51A0C-D7A4-43FD-573E-74EDB26F1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02998-2120-F2BA-49F9-491FDE79A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</a:t>
            </a:r>
            <a:endParaRPr lang="ru-GB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1DA1D91-73CE-7254-9749-C56F6B3410F5}"/>
              </a:ext>
            </a:extLst>
          </p:cNvPr>
          <p:cNvSpPr/>
          <p:nvPr/>
        </p:nvSpPr>
        <p:spPr>
          <a:xfrm>
            <a:off x="5676405" y="4001984"/>
            <a:ext cx="5213268" cy="6293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Объект 7">
                <a:extLst>
                  <a:ext uri="{FF2B5EF4-FFF2-40B4-BE49-F238E27FC236}">
                    <a16:creationId xmlns:a16="http://schemas.microsoft.com/office/drawing/2014/main" id="{E1A7CEE4-50B0-A236-3868-E4A59741AC6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59865"/>
                <a:ext cx="10162735" cy="480025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GB" dirty="0"/>
                  <a:t>Типы признаков:</a:t>
                </a:r>
              </a:p>
              <a:p>
                <a:pPr>
                  <a:buFontTx/>
                  <a:buChar char="-"/>
                </a:pPr>
                <a:r>
                  <a:rPr lang="ru-RU" dirty="0"/>
                  <a:t>Б</a:t>
                </a:r>
                <a:r>
                  <a:rPr lang="ru-GB" dirty="0"/>
                  <a:t>инарные </a:t>
                </a:r>
                <a14:m>
                  <m:oMath xmlns:m="http://schemas.openxmlformats.org/officeDocument/2006/math">
                    <m:r>
                      <a:rPr lang="ru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ru-RU" dirty="0"/>
                  <a:t> </a:t>
                </a:r>
                <a:r>
                  <a:rPr lang="en-US" dirty="0"/>
                  <a:t>{0, 1}</a:t>
                </a:r>
              </a:p>
              <a:p>
                <a:pPr>
                  <a:buFontTx/>
                  <a:buChar char="-"/>
                </a:pPr>
                <a:r>
                  <a:rPr lang="ru-RU" dirty="0"/>
                  <a:t>Числовые </a:t>
                </a:r>
                <a14:m>
                  <m:oMath xmlns:m="http://schemas.openxmlformats.org/officeDocument/2006/math">
                    <m:r>
                      <a:rPr lang="ru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ru-GB" dirty="0"/>
                  <a:t> </a:t>
                </a:r>
                <a:r>
                  <a:rPr lang="en-US" dirty="0"/>
                  <a:t>R</a:t>
                </a:r>
                <a:endParaRPr lang="ru-RU" dirty="0"/>
              </a:p>
              <a:p>
                <a:pPr>
                  <a:buFontTx/>
                  <a:buChar char="-"/>
                </a:pPr>
                <a:r>
                  <a:rPr lang="ru-RU" dirty="0"/>
                  <a:t>Категориальные – значения из множества классов</a:t>
                </a:r>
                <a:endParaRPr lang="ru-GB" dirty="0"/>
              </a:p>
              <a:p>
                <a:pPr>
                  <a:buFontTx/>
                  <a:buChar char="-"/>
                </a:pPr>
                <a:r>
                  <a:rPr lang="ru-RU" dirty="0"/>
                  <a:t>П</a:t>
                </a:r>
                <a:r>
                  <a:rPr lang="ru-GB" dirty="0"/>
                  <a:t>орядковые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8" name="Объект 7">
                <a:extLst>
                  <a:ext uri="{FF2B5EF4-FFF2-40B4-BE49-F238E27FC236}">
                    <a16:creationId xmlns:a16="http://schemas.microsoft.com/office/drawing/2014/main" id="{E1A7CEE4-50B0-A236-3868-E4A59741AC6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59865"/>
                <a:ext cx="10162735" cy="4800258"/>
              </a:xfrm>
              <a:blipFill>
                <a:blip r:embed="rId2"/>
                <a:stretch>
                  <a:fillRect l="-1248" t="-1847"/>
                </a:stretch>
              </a:blipFill>
            </p:spPr>
            <p:txBody>
              <a:bodyPr/>
              <a:lstStyle/>
              <a:p>
                <a:r>
                  <a:rPr lang="ru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38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102583-F4F0-5D0B-EF0D-D31367D29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59B92B-B4E5-C4ED-8B32-D5017FC75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</a:t>
            </a:r>
            <a:endParaRPr lang="ru-GB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C7AD734-ABD0-6405-9EED-6EB913443769}"/>
              </a:ext>
            </a:extLst>
          </p:cNvPr>
          <p:cNvSpPr/>
          <p:nvPr/>
        </p:nvSpPr>
        <p:spPr>
          <a:xfrm>
            <a:off x="5676405" y="4001984"/>
            <a:ext cx="5213268" cy="6293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GB"/>
          </a:p>
        </p:txBody>
      </p:sp>
      <p:pic>
        <p:nvPicPr>
          <p:cNvPr id="4" name="Рисунок 3" descr="Изображение выглядит как текст, снимок экрана, диаграмма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FA1750F-B209-66A3-46B1-31813F558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90687"/>
            <a:ext cx="8249529" cy="462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893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210E6-8026-D962-E847-6640A6AAA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515CEA-99AF-2D32-D5CE-507A5898A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Движемся к модели</a:t>
            </a:r>
            <a:endParaRPr lang="ru-GB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0484AEC-E7E8-CFCD-3A50-BDCACDBD4A8F}"/>
              </a:ext>
            </a:extLst>
          </p:cNvPr>
          <p:cNvSpPr/>
          <p:nvPr/>
        </p:nvSpPr>
        <p:spPr>
          <a:xfrm>
            <a:off x="5676405" y="4001984"/>
            <a:ext cx="5213268" cy="6293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GB"/>
          </a:p>
        </p:txBody>
      </p:sp>
      <p:pic>
        <p:nvPicPr>
          <p:cNvPr id="6146" name="Picture 2" descr="CRISP-DM: проверенная методология для Data Scientist-ов / Хабр">
            <a:extLst>
              <a:ext uri="{FF2B5EF4-FFF2-40B4-BE49-F238E27FC236}">
                <a16:creationId xmlns:a16="http://schemas.microsoft.com/office/drawing/2014/main" id="{E69152A4-4F27-E28D-4614-F70E291AB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366" y="1330987"/>
            <a:ext cx="5213268" cy="5161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55332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4982</TotalTime>
  <Words>347</Words>
  <Application>Microsoft Macintosh PowerPoint</Application>
  <PresentationFormat>Широкоэкранный</PresentationFormat>
  <Paragraphs>75</Paragraphs>
  <Slides>17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Cambria Math</vt:lpstr>
      <vt:lpstr>Тема Office</vt:lpstr>
      <vt:lpstr>Линейная регрессия</vt:lpstr>
      <vt:lpstr>БАЗА</vt:lpstr>
      <vt:lpstr>БАЗА</vt:lpstr>
      <vt:lpstr>БАЗА</vt:lpstr>
      <vt:lpstr>БАЗА</vt:lpstr>
      <vt:lpstr>БАЗА</vt:lpstr>
      <vt:lpstr>БАЗА</vt:lpstr>
      <vt:lpstr>БАЗА</vt:lpstr>
      <vt:lpstr>Движемся к модели</vt:lpstr>
      <vt:lpstr>Движемся к модели</vt:lpstr>
      <vt:lpstr>Линейная модель</vt:lpstr>
      <vt:lpstr>Обучение модели</vt:lpstr>
      <vt:lpstr>Обучение модели</vt:lpstr>
      <vt:lpstr>Обучение модели</vt:lpstr>
      <vt:lpstr>Переобучение</vt:lpstr>
      <vt:lpstr>Переобучение</vt:lpstr>
      <vt:lpstr>Переобучение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c77904</dc:creator>
  <cp:lastModifiedBy>c77904</cp:lastModifiedBy>
  <cp:revision>1</cp:revision>
  <dcterms:created xsi:type="dcterms:W3CDTF">2026-01-30T06:31:53Z</dcterms:created>
  <dcterms:modified xsi:type="dcterms:W3CDTF">2026-02-06T11:53:16Z</dcterms:modified>
</cp:coreProperties>
</file>

<file path=docProps/thumbnail.jpeg>
</file>